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1"/>
  </p:handoutMasterIdLst>
  <p:sldIdLst>
    <p:sldId id="256" r:id="rId2"/>
    <p:sldId id="257" r:id="rId3"/>
    <p:sldId id="280" r:id="rId4"/>
    <p:sldId id="269" r:id="rId5"/>
    <p:sldId id="260" r:id="rId6"/>
    <p:sldId id="271" r:id="rId7"/>
    <p:sldId id="286" r:id="rId8"/>
    <p:sldId id="281" r:id="rId9"/>
    <p:sldId id="273" r:id="rId10"/>
    <p:sldId id="284" r:id="rId11"/>
    <p:sldId id="274" r:id="rId12"/>
    <p:sldId id="285" r:id="rId13"/>
    <p:sldId id="272" r:id="rId14"/>
    <p:sldId id="275" r:id="rId15"/>
    <p:sldId id="283" r:id="rId16"/>
    <p:sldId id="276" r:id="rId17"/>
    <p:sldId id="277" r:id="rId18"/>
    <p:sldId id="282" r:id="rId19"/>
    <p:sldId id="26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94185-1A28-478A-A046-3D6EEA17494A}" v="6" dt="2022-07-27T14:22:44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03" autoAdjust="0"/>
  </p:normalViewPr>
  <p:slideViewPr>
    <p:cSldViewPr>
      <p:cViewPr varScale="1">
        <p:scale>
          <a:sx n="88" d="100"/>
          <a:sy n="88" d="100"/>
        </p:scale>
        <p:origin x="22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A474F0-CB16-4E7E-9440-B69B799FAB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5A6051-50E4-4146-BC6C-B9461817A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2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7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52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3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7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8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00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4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5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4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7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tbendisd.com/gm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ry Up" pitchFamily="2" charset="0"/>
              </a:rPr>
              <a:t>Middle School 101  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ry Up" pitchFamily="2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ry Up" pitchFamily="2" charset="0"/>
              </a:rPr>
              <a:t>For Parents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5934" y="3499327"/>
            <a:ext cx="5308866" cy="1008651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#1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PANIC!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00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31DA6-E50E-4DC9-A507-987D36B1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1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2016674"/>
            <a:ext cx="7772400" cy="427526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Student given opportunity to phone home for a change of clothes.</a:t>
            </a:r>
          </a:p>
          <a:p>
            <a:pPr lvl="1"/>
            <a:r>
              <a:rPr lang="en-US" sz="2400" dirty="0"/>
              <a:t>Campus will loan shirt/shorts </a:t>
            </a:r>
            <a:r>
              <a:rPr lang="en-US" sz="2400" dirty="0">
                <a:highlight>
                  <a:srgbClr val="FFFF00"/>
                </a:highlight>
              </a:rPr>
              <a:t>on the first offense </a:t>
            </a:r>
            <a:r>
              <a:rPr lang="en-US" sz="2400" dirty="0"/>
              <a:t>so that instructional time is maximized.</a:t>
            </a:r>
          </a:p>
          <a:p>
            <a:pPr lvl="1"/>
            <a:r>
              <a:rPr lang="en-US" sz="2400" dirty="0"/>
              <a:t>A referral is entered into Skyward for documentation.</a:t>
            </a:r>
          </a:p>
          <a:p>
            <a:pPr lvl="1"/>
            <a:r>
              <a:rPr lang="en-US" sz="2400" dirty="0"/>
              <a:t>Student MAY NOT wear PE Uniform outside of gym class.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66057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Britannic Bold" pitchFamily="34" charset="0"/>
              </a:rPr>
              <a:t>Consequences for Dress Code Violations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6A23-ADAB-4572-B46D-B732911D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Uniforms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3CF9-87BF-40FF-975B-1A86FA80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GMS website</a:t>
            </a:r>
          </a:p>
          <a:p>
            <a:r>
              <a:rPr lang="en-US" dirty="0"/>
              <a:t>Click the </a:t>
            </a:r>
            <a:r>
              <a:rPr lang="en-US" dirty="0" err="1"/>
              <a:t>RevTrack</a:t>
            </a:r>
            <a:r>
              <a:rPr lang="en-US" dirty="0"/>
              <a:t> icon: </a:t>
            </a:r>
          </a:p>
          <a:p>
            <a:r>
              <a:rPr lang="en-US" dirty="0"/>
              <a:t>Select PE Uniforms</a:t>
            </a:r>
          </a:p>
          <a:p>
            <a:r>
              <a:rPr lang="en-US" dirty="0"/>
              <a:t>Uniforms delivered to students after the 1</a:t>
            </a:r>
            <a:r>
              <a:rPr lang="en-US" baseline="30000" dirty="0"/>
              <a:t>st</a:t>
            </a:r>
            <a:r>
              <a:rPr lang="en-US" dirty="0"/>
              <a:t> week of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06635-27C3-46CD-9039-3F31EFDA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76400"/>
            <a:ext cx="2362200" cy="23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604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97" y="2285913"/>
            <a:ext cx="6196405" cy="3824343"/>
          </a:xfrm>
        </p:spPr>
        <p:txBody>
          <a:bodyPr>
            <a:normAutofit fontScale="92500"/>
          </a:bodyPr>
          <a:lstStyle/>
          <a:p>
            <a:r>
              <a:rPr lang="en-US" dirty="0"/>
              <a:t>Academic Lockers will not be used this year.  Students will carry their backpacks</a:t>
            </a:r>
          </a:p>
          <a:p>
            <a:r>
              <a:rPr lang="en-US" dirty="0"/>
              <a:t>Students will need to </a:t>
            </a:r>
            <a:r>
              <a:rPr lang="en-US" b="1" u="sng" dirty="0"/>
              <a:t>purchase </a:t>
            </a:r>
            <a:r>
              <a:rPr lang="en-US" dirty="0"/>
              <a:t>a combination lock for use in PE </a:t>
            </a:r>
          </a:p>
          <a:p>
            <a:r>
              <a:rPr lang="en-US" dirty="0"/>
              <a:t>If students are in BAND, they will need a second combination lock for their BAND locker.</a:t>
            </a:r>
          </a:p>
          <a:p>
            <a:r>
              <a:rPr lang="en-US" dirty="0"/>
              <a:t>Check Target or </a:t>
            </a:r>
            <a:r>
              <a:rPr lang="en-US" dirty="0" err="1"/>
              <a:t>Wal-mart</a:t>
            </a:r>
            <a:r>
              <a:rPr lang="en-US" dirty="0"/>
              <a:t> for a TWIN pack, 2 locks with the </a:t>
            </a:r>
            <a:r>
              <a:rPr lang="en-US" u="sng" dirty="0"/>
              <a:t>same</a:t>
            </a:r>
            <a:r>
              <a:rPr lang="en-US" dirty="0"/>
              <a:t> combination!</a:t>
            </a:r>
          </a:p>
          <a:p>
            <a:r>
              <a:rPr lang="en-US" dirty="0"/>
              <a:t>YouTube videos to teach kids how to use lock.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747744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atin typeface="Chiller" pitchFamily="82" charset="0"/>
              </a:rPr>
              <a:t>LOCKERS</a:t>
            </a:r>
            <a:endParaRPr lang="en-US" sz="8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533688"/>
            <a:ext cx="6965245" cy="120248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Sybil Green" pitchFamily="2" charset="0"/>
              </a:rPr>
              <a:t>TARDIES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343399"/>
          </a:xfrm>
        </p:spPr>
        <p:txBody>
          <a:bodyPr>
            <a:normAutofit/>
          </a:bodyPr>
          <a:lstStyle/>
          <a:p>
            <a:r>
              <a:rPr lang="en-US" dirty="0"/>
              <a:t>Tardies accumulate for all classes throughout the 9-week grading period.</a:t>
            </a:r>
          </a:p>
          <a:p>
            <a:r>
              <a:rPr lang="en-US" dirty="0"/>
              <a:t>Consequences begin at 4 tardies and escalate if tardies persist.</a:t>
            </a:r>
          </a:p>
          <a:p>
            <a:r>
              <a:rPr lang="en-US" dirty="0"/>
              <a:t>Review your child’s schedule and help him/her find the best route to/from classes.</a:t>
            </a:r>
          </a:p>
          <a:p>
            <a:pPr lvl="1"/>
            <a:r>
              <a:rPr lang="en-US" dirty="0"/>
              <a:t>WEB Leaders will be helping with this</a:t>
            </a:r>
          </a:p>
          <a:p>
            <a:pPr lvl="1"/>
            <a:r>
              <a:rPr lang="en-US" dirty="0"/>
              <a:t>Encourage your child to plan a bathroom routine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F2FA-9832-4B5A-B19B-3ECC5EF8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IDs (delayed)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A512-3B34-458C-9C2E-9552178C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will be issued a picture ID that contains a </a:t>
            </a:r>
            <a:r>
              <a:rPr lang="en-US" i="1" dirty="0" err="1"/>
              <a:t>scholarchip</a:t>
            </a:r>
            <a:r>
              <a:rPr lang="en-US" i="1" dirty="0"/>
              <a:t>.</a:t>
            </a:r>
          </a:p>
          <a:p>
            <a:r>
              <a:rPr lang="en-US" dirty="0"/>
              <a:t>Students are required to wear the ID at all times</a:t>
            </a:r>
          </a:p>
          <a:p>
            <a:r>
              <a:rPr lang="en-US" dirty="0"/>
              <a:t>The ID will be used to purchase lunch and check out </a:t>
            </a:r>
            <a:r>
              <a:rPr lang="en-US"/>
              <a:t>library books  </a:t>
            </a:r>
            <a:endParaRPr lang="en-US" dirty="0"/>
          </a:p>
          <a:p>
            <a:r>
              <a:rPr lang="en-US" dirty="0"/>
              <a:t>Students may be assigned lunch detention if they forget/lose their ID</a:t>
            </a:r>
          </a:p>
          <a:p>
            <a:r>
              <a:rPr lang="en-US" dirty="0"/>
              <a:t>Replacement IDs will cost $5</a:t>
            </a:r>
          </a:p>
        </p:txBody>
      </p:sp>
    </p:spTree>
    <p:extLst>
      <p:ext uri="{BB962C8B-B14F-4D97-AF65-F5344CB8AC3E}">
        <p14:creationId xmlns:p14="http://schemas.microsoft.com/office/powerpoint/2010/main" val="409406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8153400" cy="990599"/>
          </a:xfrm>
        </p:spPr>
        <p:txBody>
          <a:bodyPr>
            <a:normAutofit/>
          </a:bodyPr>
          <a:lstStyle/>
          <a:p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Stay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983163"/>
          </a:xfrm>
        </p:spPr>
        <p:txBody>
          <a:bodyPr>
            <a:normAutofit/>
          </a:bodyPr>
          <a:lstStyle/>
          <a:p>
            <a:r>
              <a:rPr lang="en-US" b="1" dirty="0"/>
              <a:t>Family Access through Skyward</a:t>
            </a:r>
            <a:endParaRPr lang="en-US" sz="1600" dirty="0"/>
          </a:p>
          <a:p>
            <a:pPr lvl="2"/>
            <a:r>
              <a:rPr lang="en-US" sz="1600" dirty="0"/>
              <a:t>Check grades, cafeteria balances, tardies, attendance</a:t>
            </a:r>
          </a:p>
          <a:p>
            <a:pPr lvl="2"/>
            <a:r>
              <a:rPr lang="en-US" sz="1600" dirty="0"/>
              <a:t>Set notifications based on preferences</a:t>
            </a:r>
          </a:p>
          <a:p>
            <a:pPr lvl="2"/>
            <a:r>
              <a:rPr lang="en-US" sz="1600" dirty="0"/>
              <a:t>Contact teachers via e-mail</a:t>
            </a:r>
          </a:p>
          <a:p>
            <a:pPr marL="685800" lvl="2" indent="0">
              <a:buNone/>
            </a:pPr>
            <a:endParaRPr lang="en-US" sz="1200" dirty="0"/>
          </a:p>
          <a:p>
            <a:r>
              <a:rPr lang="en-US" b="1" dirty="0"/>
              <a:t>Weekly Smore Newsletter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Campus Website:   </a:t>
            </a:r>
            <a:r>
              <a:rPr lang="en-US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www.fortbendisd.com/gms</a:t>
            </a:r>
            <a:endParaRPr lang="en-US" sz="2800" dirty="0">
              <a:solidFill>
                <a:srgbClr val="0070C0"/>
              </a:solidFill>
            </a:endParaRPr>
          </a:p>
          <a:p>
            <a:pPr marL="365760" lvl="1" indent="0">
              <a:buNone/>
            </a:pPr>
            <a:endParaRPr lang="en-US" sz="1200" dirty="0"/>
          </a:p>
          <a:p>
            <a:r>
              <a:rPr lang="en-US" b="1" dirty="0"/>
              <a:t>Schoology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Follow us on Twitter:   </a:t>
            </a:r>
            <a:r>
              <a:rPr lang="en-US" sz="1800" b="1" dirty="0"/>
              <a:t>@GarciaMS_Gators </a:t>
            </a:r>
          </a:p>
          <a:p>
            <a:pPr marL="365760" lvl="1" indent="0">
              <a:buNone/>
            </a:pPr>
            <a:endParaRPr lang="en-US" sz="1600" dirty="0"/>
          </a:p>
          <a:p>
            <a:pPr lvl="1"/>
            <a:endParaRPr lang="en-US" dirty="0"/>
          </a:p>
          <a:p>
            <a:pPr>
              <a:buNone/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609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rwig Factory" pitchFamily="2" charset="0"/>
              </a:rPr>
              <a:t>First Day of SCHOOL…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404666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Students only need a pen/pencil</a:t>
            </a:r>
          </a:p>
          <a:p>
            <a:r>
              <a:rPr lang="en-US" sz="8000" dirty="0"/>
              <a:t>Send a sack lunch the first week if possible</a:t>
            </a:r>
          </a:p>
          <a:p>
            <a:r>
              <a:rPr lang="en-US" sz="8000" dirty="0"/>
              <a:t>Make sure your child knows his full address and phone number</a:t>
            </a:r>
          </a:p>
          <a:p>
            <a:r>
              <a:rPr lang="en-US" sz="8000" dirty="0"/>
              <a:t>If he/she is a bus rider, please have him/her ride the bus </a:t>
            </a:r>
            <a:r>
              <a:rPr lang="en-US" sz="8000" dirty="0">
                <a:highlight>
                  <a:srgbClr val="FFFF00"/>
                </a:highlight>
              </a:rPr>
              <a:t>to and from school </a:t>
            </a:r>
            <a:r>
              <a:rPr lang="en-US" sz="8000" dirty="0"/>
              <a:t>on the first day to help us establish routines &amp; procedures</a:t>
            </a:r>
          </a:p>
          <a:p>
            <a:r>
              <a:rPr lang="en-US" sz="8000" dirty="0"/>
              <a:t>Be aware that bus routes will be running a little slower than usual on the first few days as drivers/students get used to new routes</a:t>
            </a:r>
          </a:p>
          <a:p>
            <a:r>
              <a:rPr lang="en-US" sz="8000" dirty="0"/>
              <a:t>6</a:t>
            </a:r>
            <a:r>
              <a:rPr lang="en-US" sz="8000" baseline="30000" dirty="0"/>
              <a:t>th</a:t>
            </a:r>
            <a:r>
              <a:rPr lang="en-US" sz="8000" dirty="0"/>
              <a:t> graders will be directed to report to the gym and be assisted by </a:t>
            </a:r>
            <a:r>
              <a:rPr lang="en-US" sz="8000" b="1" dirty="0">
                <a:solidFill>
                  <a:srgbClr val="0070C0"/>
                </a:solidFill>
              </a:rPr>
              <a:t>WEB Leaders</a:t>
            </a:r>
            <a:r>
              <a:rPr lang="en-US" sz="8000" dirty="0"/>
              <a:t> in finding their </a:t>
            </a:r>
            <a:r>
              <a:rPr lang="en-US" sz="8000" b="1" dirty="0"/>
              <a:t>1</a:t>
            </a:r>
            <a:r>
              <a:rPr lang="en-US" sz="8000" b="1" baseline="30000" dirty="0"/>
              <a:t>st</a:t>
            </a:r>
            <a:r>
              <a:rPr lang="en-US" sz="8000" b="1" dirty="0"/>
              <a:t> Period </a:t>
            </a:r>
            <a:r>
              <a:rPr lang="en-US" sz="8000" dirty="0"/>
              <a:t>teacher’s name and taking a seat in that teacher’s section.</a:t>
            </a:r>
          </a:p>
          <a:p>
            <a:r>
              <a:rPr lang="en-US" sz="8000" dirty="0"/>
              <a:t>The middle school campus is a NO PARENT zone </a:t>
            </a:r>
            <a:r>
              <a:rPr lang="en-US" sz="8000" dirty="0">
                <a:sym typeface="Wingdings" pitchFamily="2" charset="2"/>
              </a:rPr>
              <a:t>  </a:t>
            </a: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pPr algn="ctr">
              <a:buNone/>
            </a:pPr>
            <a:endParaRPr lang="en-US" sz="8600" b="1" dirty="0">
              <a:solidFill>
                <a:srgbClr val="0070C0"/>
              </a:solidFill>
              <a:latin typeface="Burnstown Dam" pitchFamily="2" charset="0"/>
              <a:sym typeface="Wingdings" pitchFamily="2" charset="2"/>
            </a:endParaRPr>
          </a:p>
          <a:p>
            <a:pPr algn="ctr">
              <a:buNone/>
            </a:pPr>
            <a:endParaRPr lang="en-US" sz="8600" b="1" dirty="0">
              <a:solidFill>
                <a:srgbClr val="0070C0"/>
              </a:solidFill>
              <a:latin typeface="Burnstown Dam" pitchFamily="2" charset="0"/>
              <a:sym typeface="Wingdings" pitchFamily="2" charset="2"/>
            </a:endParaRPr>
          </a:p>
          <a:p>
            <a:pPr algn="ctr">
              <a:buNone/>
            </a:pPr>
            <a:endParaRPr lang="en-US" sz="8600" b="1" dirty="0">
              <a:solidFill>
                <a:srgbClr val="0070C0"/>
              </a:solidFill>
              <a:latin typeface="Burnstown Dam" pitchFamily="2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54BC-3F41-4592-A833-4917FD43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vie" panose="04040805050809020602" pitchFamily="82" charset="0"/>
              </a:rPr>
              <a:t>Gator 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4B11-E4DB-4D1C-8F5D-5A0CF2A35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day of school will be a revised bell schedule.</a:t>
            </a:r>
          </a:p>
          <a:p>
            <a:r>
              <a:rPr lang="en-US" dirty="0"/>
              <a:t>Each class period students will learn and practice different rules and procedures to get acclimated to the “Gator Way”</a:t>
            </a:r>
          </a:p>
        </p:txBody>
      </p:sp>
    </p:spTree>
    <p:extLst>
      <p:ext uri="{BB962C8B-B14F-4D97-AF65-F5344CB8AC3E}">
        <p14:creationId xmlns:p14="http://schemas.microsoft.com/office/powerpoint/2010/main" val="77234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b="1" dirty="0"/>
              <a:t>Please get involved!</a:t>
            </a:r>
          </a:p>
          <a:p>
            <a:pPr algn="ctr">
              <a:buNone/>
            </a:pPr>
            <a:endParaRPr lang="en-US" b="1" dirty="0"/>
          </a:p>
          <a:p>
            <a:r>
              <a:rPr lang="en-US" b="1" dirty="0"/>
              <a:t>Membership</a:t>
            </a:r>
          </a:p>
          <a:p>
            <a:r>
              <a:rPr lang="en-US" b="1" dirty="0"/>
              <a:t>Spirit Gear</a:t>
            </a:r>
          </a:p>
          <a:p>
            <a:r>
              <a:rPr lang="en-US" b="1" dirty="0"/>
              <a:t>Committees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609600"/>
            <a:ext cx="5410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GMS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PTO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06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00" y="679638"/>
            <a:ext cx="8229600" cy="1554162"/>
          </a:xfrm>
        </p:spPr>
        <p:txBody>
          <a:bodyPr/>
          <a:lstStyle/>
          <a:p>
            <a:r>
              <a:rPr lang="en-US" b="1" dirty="0"/>
              <a:t>MORNING ARRIVAL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24817"/>
            <a:ext cx="7619997" cy="3533563"/>
          </a:xfrm>
        </p:spPr>
        <p:txBody>
          <a:bodyPr/>
          <a:lstStyle/>
          <a:p>
            <a:r>
              <a:rPr lang="en-US" b="1" dirty="0"/>
              <a:t>Doors open at 8:20 am.  </a:t>
            </a:r>
          </a:p>
          <a:p>
            <a:r>
              <a:rPr lang="en-US" b="1" u="sng" dirty="0"/>
              <a:t>There is no supervision </a:t>
            </a:r>
            <a:r>
              <a:rPr lang="en-US" b="1" dirty="0"/>
              <a:t>for students who are dropped off prior to 8:20 am.</a:t>
            </a:r>
          </a:p>
          <a:p>
            <a:r>
              <a:rPr lang="en-US" b="1" dirty="0"/>
              <a:t>Dismissal is at 4:10 pm.  If students do not ride a bus, they must leave campus grounds promptly when dismissed.  There is no supervision for students after 4:20 pm.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0486-2AF2-40A1-9939-6FC2BBF6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1DE9AF87-9DFC-4A52-B28D-39AC1C4E2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3" y="914400"/>
            <a:ext cx="7341734" cy="5100600"/>
          </a:xfrm>
        </p:spPr>
      </p:pic>
    </p:spTree>
    <p:extLst>
      <p:ext uri="{BB962C8B-B14F-4D97-AF65-F5344CB8AC3E}">
        <p14:creationId xmlns:p14="http://schemas.microsoft.com/office/powerpoint/2010/main" val="409368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65" y="1447800"/>
            <a:ext cx="7743736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1900" b="1" dirty="0"/>
              <a:t>Students may bring cash or parents may deposit money to lunch account via online system.  </a:t>
            </a:r>
          </a:p>
          <a:p>
            <a:pPr lvl="1"/>
            <a:r>
              <a:rPr lang="en-US" sz="3100" dirty="0"/>
              <a:t>Go to </a:t>
            </a:r>
            <a:r>
              <a:rPr lang="en-US" sz="3100" b="1" u="sng" dirty="0">
                <a:solidFill>
                  <a:schemeClr val="bg2">
                    <a:lumMod val="50000"/>
                  </a:schemeClr>
                </a:solidFill>
              </a:rPr>
              <a:t>https://www.schoolcafe.com/fbisd</a:t>
            </a:r>
            <a:r>
              <a:rPr lang="en-US" sz="3100" dirty="0"/>
              <a:t>, </a:t>
            </a:r>
          </a:p>
          <a:p>
            <a:pPr marL="365760" lvl="1" indent="0">
              <a:buNone/>
            </a:pPr>
            <a:endParaRPr lang="en-US" sz="1900" b="1" dirty="0"/>
          </a:p>
          <a:p>
            <a:r>
              <a:rPr lang="en-US" sz="1900" b="1" dirty="0"/>
              <a:t>Breakfast served from 8:20 – 8:45</a:t>
            </a:r>
          </a:p>
          <a:p>
            <a:pPr lvl="1"/>
            <a:r>
              <a:rPr lang="en-US" sz="1900" dirty="0"/>
              <a:t>Breakfast - Students 	$2.00</a:t>
            </a:r>
          </a:p>
          <a:p>
            <a:pPr lvl="1"/>
            <a:r>
              <a:rPr lang="en-US" sz="1900" dirty="0"/>
              <a:t>Reduced Price - 	 $ .30</a:t>
            </a:r>
          </a:p>
          <a:p>
            <a:pPr lvl="1">
              <a:buNone/>
            </a:pPr>
            <a:endParaRPr lang="en-US" sz="1900" b="1" dirty="0"/>
          </a:p>
          <a:p>
            <a:r>
              <a:rPr lang="en-US" sz="1900" b="1" dirty="0"/>
              <a:t>Lunch times – see Bell Schedule</a:t>
            </a:r>
          </a:p>
          <a:p>
            <a:pPr lvl="1"/>
            <a:r>
              <a:rPr lang="en-US" sz="1900" dirty="0"/>
              <a:t>Lunch - Secondary 	$3.00</a:t>
            </a:r>
          </a:p>
          <a:p>
            <a:pPr lvl="1"/>
            <a:r>
              <a:rPr lang="en-US" sz="1900" dirty="0"/>
              <a:t>Reduced Price -	 $ .40</a:t>
            </a:r>
          </a:p>
          <a:p>
            <a:pPr>
              <a:buNone/>
            </a:pPr>
            <a:endParaRPr lang="en-US" sz="1900" b="1" dirty="0"/>
          </a:p>
          <a:p>
            <a:r>
              <a:rPr lang="en-US" sz="1900" b="1" dirty="0"/>
              <a:t>Free/Reduced lunch applications MUST be completed ONLINE and renewed </a:t>
            </a:r>
            <a:r>
              <a:rPr lang="en-US" sz="1900" b="1" u="sng" dirty="0"/>
              <a:t>each</a:t>
            </a:r>
            <a:r>
              <a:rPr lang="en-US" sz="1900" b="1" dirty="0"/>
              <a:t> year at </a:t>
            </a:r>
            <a:r>
              <a:rPr lang="en-US" sz="1900" b="1" u="sng" dirty="0">
                <a:solidFill>
                  <a:schemeClr val="bg2">
                    <a:lumMod val="50000"/>
                  </a:schemeClr>
                </a:solidFill>
              </a:rPr>
              <a:t>https://www.schoolcafe.com/fbisd</a:t>
            </a:r>
            <a:r>
              <a:rPr lang="en-US" sz="1900" b="1" dirty="0"/>
              <a:t>  The online application opens on August 1</a:t>
            </a:r>
            <a:r>
              <a:rPr lang="en-US" sz="1900" b="1" baseline="30000" dirty="0"/>
              <a:t>st</a:t>
            </a:r>
            <a:r>
              <a:rPr lang="en-US" sz="1900" b="1" dirty="0"/>
              <a:t>.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6CCFC-1CA3-025D-553E-E2D1573C9AC4}"/>
              </a:ext>
            </a:extLst>
          </p:cNvPr>
          <p:cNvSpPr txBox="1"/>
          <p:nvPr/>
        </p:nvSpPr>
        <p:spPr>
          <a:xfrm>
            <a:off x="3294900" y="567697"/>
            <a:ext cx="2554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CAFETERIA 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rmAutofit/>
          </a:bodyPr>
          <a:lstStyle/>
          <a:p>
            <a:pPr lvl="2">
              <a:spcBef>
                <a:spcPts val="0"/>
              </a:spcBef>
            </a:pPr>
            <a:r>
              <a:rPr lang="en-US" sz="2800" dirty="0"/>
              <a:t>List </a:t>
            </a:r>
            <a:r>
              <a:rPr lang="en-US" sz="2800" b="1" u="sng" dirty="0"/>
              <a:t>any</a:t>
            </a:r>
            <a:r>
              <a:rPr lang="en-US" sz="2800" dirty="0"/>
              <a:t> names and numbers of people that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2800" dirty="0"/>
              <a:t>you trust to pick up your child if he/she is ill or if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2800" dirty="0"/>
              <a:t>an emergency occurs.  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2800" dirty="0"/>
          </a:p>
          <a:p>
            <a:pPr lvl="2">
              <a:spcBef>
                <a:spcPts val="0"/>
              </a:spcBef>
            </a:pPr>
            <a:r>
              <a:rPr lang="en-US" sz="2800" dirty="0"/>
              <a:t>We </a:t>
            </a:r>
            <a:r>
              <a:rPr lang="en-US" sz="2800" b="1" u="sng" dirty="0"/>
              <a:t>will not</a:t>
            </a:r>
            <a:r>
              <a:rPr lang="en-US" sz="2800" dirty="0"/>
              <a:t> release your child to someone who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2800" dirty="0"/>
              <a:t>is not listed, even if we receive your verbal permission over the phone.  For your child’s safety, we must have written authorization. 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9257" y="381000"/>
            <a:ext cx="6921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Emergency Information</a:t>
            </a:r>
          </a:p>
        </p:txBody>
      </p:sp>
    </p:spTree>
    <p:extLst>
      <p:ext uri="{BB962C8B-B14F-4D97-AF65-F5344CB8AC3E}">
        <p14:creationId xmlns:p14="http://schemas.microsoft.com/office/powerpoint/2010/main" val="183974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557590"/>
            <a:ext cx="6798734" cy="1303867"/>
          </a:xfrm>
        </p:spPr>
        <p:txBody>
          <a:bodyPr/>
          <a:lstStyle/>
          <a:p>
            <a:r>
              <a:rPr lang="en-US" dirty="0">
                <a:latin typeface="Britannic Bold" pitchFamily="34" charset="0"/>
              </a:rPr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2210"/>
            <a:ext cx="7162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Attendance is taken every class period in middle school.</a:t>
            </a:r>
          </a:p>
          <a:p>
            <a:r>
              <a:rPr lang="en-US" dirty="0"/>
              <a:t>It is not necessary to call the school before the absence.</a:t>
            </a:r>
          </a:p>
          <a:p>
            <a:r>
              <a:rPr lang="en-US" dirty="0"/>
              <a:t>Students should not be calling/texting parents to be picked up.  The clinic will contact you if it is necessary for your student to go home early.</a:t>
            </a:r>
          </a:p>
          <a:p>
            <a:r>
              <a:rPr lang="en-US" dirty="0"/>
              <a:t>Parents are not required to check students in; students can check in themselves with a note.</a:t>
            </a:r>
          </a:p>
          <a:p>
            <a:r>
              <a:rPr lang="en-US" dirty="0"/>
              <a:t>Students will only be released to authorized adults with valid photo ID.</a:t>
            </a:r>
          </a:p>
          <a:p>
            <a:r>
              <a:rPr lang="en-US" dirty="0"/>
              <a:t>Please allow sufficient time when picking up for appointments.</a:t>
            </a:r>
          </a:p>
          <a:p>
            <a:r>
              <a:rPr lang="en-US" dirty="0"/>
              <a:t>Students will not be released after 3:40 pm.</a:t>
            </a:r>
          </a:p>
          <a:p>
            <a:r>
              <a:rPr lang="en-US" dirty="0"/>
              <a:t>More detailed info on GMS website.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E61A-9538-41DF-A408-2AB04347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Office notes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EB42-BF89-4700-9DC2-57371582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 deliveries for students</a:t>
            </a:r>
          </a:p>
          <a:p>
            <a:pPr lvl="1"/>
            <a:r>
              <a:rPr lang="en-US" dirty="0"/>
              <a:t>Exceptions (glasses, hearing aids)</a:t>
            </a:r>
          </a:p>
          <a:p>
            <a:r>
              <a:rPr lang="en-US" dirty="0"/>
              <a:t>Leave messages for teachers/staff so they may return your call</a:t>
            </a:r>
          </a:p>
          <a:p>
            <a:r>
              <a:rPr lang="en-US" dirty="0"/>
              <a:t>Refer to Skyward Family Access for your child’s schedule and teacher email</a:t>
            </a:r>
          </a:p>
          <a:p>
            <a:r>
              <a:rPr lang="en-US" dirty="0"/>
              <a:t>Listen to messages and check email before calling the school saying you missed a call</a:t>
            </a:r>
          </a:p>
          <a:p>
            <a:r>
              <a:rPr lang="en-US" dirty="0"/>
              <a:t>Lunches may not be delivered.  Student can charge lunch to their account and account must be paid in timely manner</a:t>
            </a:r>
          </a:p>
        </p:txBody>
      </p:sp>
    </p:spTree>
    <p:extLst>
      <p:ext uri="{BB962C8B-B14F-4D97-AF65-F5344CB8AC3E}">
        <p14:creationId xmlns:p14="http://schemas.microsoft.com/office/powerpoint/2010/main" val="227783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216" y="606829"/>
            <a:ext cx="7545567" cy="536171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Device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96" y="1393422"/>
            <a:ext cx="7888467" cy="50073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At 8:45 a.m. morning dismissal?</a:t>
            </a:r>
          </a:p>
          <a:p>
            <a:pPr marL="0" indent="0">
              <a:buNone/>
            </a:pPr>
            <a:r>
              <a:rPr lang="en-US" sz="1800" dirty="0"/>
              <a:t>IN THE BACKPACK.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Waiting for your teacher to let you into class?</a:t>
            </a:r>
          </a:p>
          <a:p>
            <a:pPr marL="0" indent="0">
              <a:buNone/>
            </a:pPr>
            <a:r>
              <a:rPr lang="en-US" sz="1800" dirty="0"/>
              <a:t>IN THE BACKPACK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 the classroom before the bell rings?</a:t>
            </a:r>
          </a:p>
          <a:p>
            <a:pPr marL="0" indent="0">
              <a:buNone/>
            </a:pPr>
            <a:r>
              <a:rPr lang="en-US" sz="1800" dirty="0"/>
              <a:t>IN THE BACKPACK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During class WITHOUT teacher permission?</a:t>
            </a:r>
          </a:p>
          <a:p>
            <a:pPr marL="0" indent="0">
              <a:buNone/>
            </a:pPr>
            <a:r>
              <a:rPr lang="en-US" sz="1800" dirty="0"/>
              <a:t>IN THE BACKPACK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Transitioning to classes?</a:t>
            </a:r>
          </a:p>
          <a:p>
            <a:pPr marL="0" indent="0">
              <a:buNone/>
            </a:pPr>
            <a:r>
              <a:rPr lang="en-US" sz="1800" dirty="0"/>
              <a:t>IN THE BACKPACK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13" r="1590"/>
          <a:stretch/>
        </p:blipFill>
        <p:spPr>
          <a:xfrm>
            <a:off x="5519456" y="1611630"/>
            <a:ext cx="3028106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280336"/>
            <a:ext cx="6798734" cy="1303867"/>
          </a:xfrm>
        </p:spPr>
        <p:txBody>
          <a:bodyPr/>
          <a:lstStyle/>
          <a:p>
            <a:r>
              <a:rPr lang="en-US" dirty="0">
                <a:latin typeface="Britannic Bold" pitchFamily="34" charset="0"/>
              </a:rPr>
              <a:t>DRESS CODE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82F216-EF46-4228-BB1F-C4DA91EE2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2060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3668</TotalTime>
  <Words>971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Britannic Bold</vt:lpstr>
      <vt:lpstr>Burnstown Dam</vt:lpstr>
      <vt:lpstr>Calibri</vt:lpstr>
      <vt:lpstr>Chiller</vt:lpstr>
      <vt:lpstr>Earwig Factory</vt:lpstr>
      <vt:lpstr>Garamond</vt:lpstr>
      <vt:lpstr>Hurry Up</vt:lpstr>
      <vt:lpstr>Lucida Handwriting</vt:lpstr>
      <vt:lpstr>Ravie</vt:lpstr>
      <vt:lpstr>Sybil Green</vt:lpstr>
      <vt:lpstr>Organic</vt:lpstr>
      <vt:lpstr>Middle School 101   For Parents</vt:lpstr>
      <vt:lpstr>MORNING ARRIVAL</vt:lpstr>
      <vt:lpstr> </vt:lpstr>
      <vt:lpstr> </vt:lpstr>
      <vt:lpstr> </vt:lpstr>
      <vt:lpstr>ATTENDANCE</vt:lpstr>
      <vt:lpstr>Front Office notes </vt:lpstr>
      <vt:lpstr>Technology Device Policy</vt:lpstr>
      <vt:lpstr>DRESS CODE</vt:lpstr>
      <vt:lpstr>PowerPoint Presentation</vt:lpstr>
      <vt:lpstr> </vt:lpstr>
      <vt:lpstr>PE Uniforms</vt:lpstr>
      <vt:lpstr> </vt:lpstr>
      <vt:lpstr>TARDIES</vt:lpstr>
      <vt:lpstr>Student IDs (delayed)</vt:lpstr>
      <vt:lpstr>Stay Informed</vt:lpstr>
      <vt:lpstr>First Day of SCHOOL…</vt:lpstr>
      <vt:lpstr>Gator Camp</vt:lpstr>
      <vt:lpstr> </vt:lpstr>
    </vt:vector>
  </TitlesOfParts>
  <Company>Fort 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Rutledge, Lori</dc:creator>
  <cp:lastModifiedBy>Morton, Paula</cp:lastModifiedBy>
  <cp:revision>131</cp:revision>
  <dcterms:created xsi:type="dcterms:W3CDTF">2014-08-13T18:49:18Z</dcterms:created>
  <dcterms:modified xsi:type="dcterms:W3CDTF">2022-08-08T19:56:36Z</dcterms:modified>
</cp:coreProperties>
</file>